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Mona Sans Semi Bold"/>
      <p:regular r:id="rId20"/>
    </p:embeddedFont>
    <p:embeddedFont>
      <p:font typeface="Funnel Sans"/>
      <p:regular r:id="rId21"/>
    </p:embeddedFont>
    <p:embeddedFont>
      <p:font typeface="Funn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Revolutionising Collections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Explore Geldium's AI-Powered Collections System, designed to optimise delinquency management and enhance customer relationships through advanced automation and responsible AI practices.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3458"/>
            <a:ext cx="7873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58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AI-powered system combines advanced technology with responsible AI principles to deliver superior results for both business and customers.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636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Takeaways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0157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Optimised Efficiency: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Reduce delinquency rates and operational costs.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08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Enhanced Customer Experience: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Personalised and transparent interactions.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25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Responsible AI: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Built with fairness, explainability, and human oversight.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4310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Security: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Robust protection for sensitive information.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636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Next Steps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40157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Pilot Program: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Implement a targeted pilot for selected account segments.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208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Performance Review: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Regular check-ins to monitor KPIs and gather feedback.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25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Full Integration: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Scale the system across all relevant collections operations.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4310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Continuous Improvement: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Ongoing model training and feature enhancements.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922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AI-Powered Collections System: An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004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AI-powered collections system streamlines the entire debt recovery process, from data ingestion to predictive scoring and automated action, ensuring efficiency and fairness.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813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78860" y="43238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359235"/>
            <a:ext cx="3440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Customer Data Ingestion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4849654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 financial data, including payment history, credit utilisation, and income levels, is ingested from internal systems.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30906" y="6074450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External credit bureau data is integrated to provide additional risk signals.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56884" y="42813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41955" y="43238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194000" y="4359235"/>
            <a:ext cx="3142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Predictive Risk Scoring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194000" y="4849654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trained credit delinquency model (logistic regression + decision tree ensemble) assigns a dynamic probability score to each account.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94000" y="607445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Scores are continuously updated as new data becomes available.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2167"/>
            <a:ext cx="9311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Decision Logic &amp; Action Execution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45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system employs sophisticated decision logic to map risk scores to tailored intervention strategies and continuously learns from outcomes to refine its approach.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85530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419600"/>
            <a:ext cx="44974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Decision Logic &amp; Action Mapping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91001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Risk thresholds define intervention strategies (e.g., proactive payment reminders for moderate risk, tailored repayment plans for high risk).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613481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prioritisation engine determines urgency and optimal contact methods (SMS, email, or call).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85530"/>
            <a:ext cx="6521410" cy="9072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42014" y="4419600"/>
            <a:ext cx="4614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Action Execution &amp; Learning Loop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42014" y="491001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system tracks customer responses, with feedback mechanisms updating model weights and decision rules over time.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542014" y="613481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continuous improvement ensures interventions become increasingly effective and fair.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9263"/>
            <a:ext cx="129020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Agentic AI: Balancing Autonomy with Oversight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16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system leverages agentic AI for automated, efficient processes while maintaining essential human oversight for critical decisions and dispute resolution.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89440"/>
            <a:ext cx="43929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Autonomous (AI) Activities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7415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 delinquency scoring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837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low/medium-risk outreach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25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Prioritising contact lists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681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Updating risk thresholds via the learning loop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089440"/>
            <a:ext cx="451235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Human Oversight Activities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47415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Approving high-impact cases (e.g., large loans)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1837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Handling complex customer disputes or appeals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25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Reviewing flagged fairness/bias alerts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0681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Setting final business rules &amp; compliance checks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775216"/>
            <a:ext cx="13095208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Responsible AI Guardrails: Ensuring Trust &amp; Compliance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7596" y="2584490"/>
            <a:ext cx="130952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implement robust safeguards to ensure our AI system operates fairly, transparently, and in full compliance with regulatory standards.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7596" y="3532942"/>
            <a:ext cx="6437948" cy="2026444"/>
          </a:xfrm>
          <a:prstGeom prst="roundRect">
            <a:avLst>
              <a:gd name="adj" fmla="val 7220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7116" y="3532942"/>
            <a:ext cx="121920" cy="2026444"/>
          </a:xfrm>
          <a:prstGeom prst="roundRect">
            <a:avLst>
              <a:gd name="adj" fmla="val 75551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1108829" y="3782735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Fairness Monitoring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108829" y="4256961"/>
            <a:ext cx="5846921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Regular bias audits are conducted across various demographic groups, applying fairness metrics like demographic parity and disparate impact.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4857" y="3532942"/>
            <a:ext cx="6437948" cy="2026444"/>
          </a:xfrm>
          <a:prstGeom prst="roundRect">
            <a:avLst>
              <a:gd name="adj" fmla="val 7220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4377" y="3532942"/>
            <a:ext cx="121920" cy="2026444"/>
          </a:xfrm>
          <a:prstGeom prst="roundRect">
            <a:avLst>
              <a:gd name="adj" fmla="val 75551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7766090" y="3782735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Explainability Tools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766090" y="4256961"/>
            <a:ext cx="5846921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SHAP values are used to provide clear, plain-language explanations of individual risk scores to both customers and regulators.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7596" y="5778698"/>
            <a:ext cx="6437948" cy="1675567"/>
          </a:xfrm>
          <a:prstGeom prst="roundRect">
            <a:avLst>
              <a:gd name="adj" fmla="val 8732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37116" y="5778698"/>
            <a:ext cx="121920" cy="1675567"/>
          </a:xfrm>
          <a:prstGeom prst="roundRect">
            <a:avLst>
              <a:gd name="adj" fmla="val 75551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829" y="6028492"/>
            <a:ext cx="385941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Human-in-the-Loop Controls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108829" y="6502718"/>
            <a:ext cx="5846921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Manual review is mandated for high-risk and high-impact decisions, ensuring human judgment in critical scenarios.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4857" y="5778698"/>
            <a:ext cx="6437948" cy="1675567"/>
          </a:xfrm>
          <a:prstGeom prst="roundRect">
            <a:avLst>
              <a:gd name="adj" fmla="val 8732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4377" y="5778698"/>
            <a:ext cx="121920" cy="1675567"/>
          </a:xfrm>
          <a:prstGeom prst="roundRect">
            <a:avLst>
              <a:gd name="adj" fmla="val 75551"/>
            </a:avLst>
          </a:pr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7766090" y="6028492"/>
            <a:ext cx="456878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Regulatory Compliance Alignment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766090" y="6502718"/>
            <a:ext cx="5846921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 automated actions maintain an audit trail and adhere strictly to local lending and debt collection laws.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804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Expected Business Impact: Driving Efficiency &amp; Reducing Costs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92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AI-powered system is projected to significantly improve key performance indicators for collections operations, delivering tangible financial benefits.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735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15%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28449" y="5505331"/>
            <a:ext cx="3889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Delinquency Rate Reduction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99574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Anticipated decrease in 30-day delinquency rates within the first year.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44735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20%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561052" y="5505331"/>
            <a:ext cx="3508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Operational Cost Savings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599574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Achieved through more targeted and efficient outreach efforts.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44735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10%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9733240" y="5505331"/>
            <a:ext cx="4048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Repayment Success Increase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599574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 high-risk accounts, driven by personalised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34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Enhanced Agent Productivity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511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AI system liberates agents from routine tasks, allowing them to focus on complex cases and value-added interactions, supported by automated prioritisation.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950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prioritisation of contact lists ensures agents focus on the most impactful cases.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01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Reduced manual workload, freeing up time for nuanced customer interactions and problem-solving.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052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Improved decision-making with AI-driven insights and recommendations.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5103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Empowered agents with better tools to handle high-value or sensitive accounts.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590" y="840343"/>
            <a:ext cx="12944713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Customer Outcomes: Building Trust &amp; Transparency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590" y="1898333"/>
            <a:ext cx="13185219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Beyond business metrics, our AI system aims to foster stronger customer relationships through empathy, clarity, and tailored support.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2590" y="2460784"/>
            <a:ext cx="6489383" cy="2361009"/>
          </a:xfrm>
          <a:prstGeom prst="roundRect">
            <a:avLst>
              <a:gd name="adj" fmla="val 367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36665" y="2674858"/>
            <a:ext cx="619363" cy="619363"/>
          </a:xfrm>
          <a:prstGeom prst="roundRect">
            <a:avLst>
              <a:gd name="adj" fmla="val 14762079"/>
            </a:avLst>
          </a:prstGeom>
          <a:solidFill>
            <a:srgbClr val="FFFF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924" y="2810351"/>
            <a:ext cx="278725" cy="3483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665" y="3500676"/>
            <a:ext cx="265318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Personalised Options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36665" y="3947160"/>
            <a:ext cx="6061234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Customers receive repayment options and flexible arrangements tailored to their individual circumstances.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8427" y="2460784"/>
            <a:ext cx="6489383" cy="2361009"/>
          </a:xfrm>
          <a:prstGeom prst="roundRect">
            <a:avLst>
              <a:gd name="adj" fmla="val 367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2502" y="2674858"/>
            <a:ext cx="619363" cy="619363"/>
          </a:xfrm>
          <a:prstGeom prst="roundRect">
            <a:avLst>
              <a:gd name="adj" fmla="val 14762079"/>
            </a:avLst>
          </a:prstGeom>
          <a:solidFill>
            <a:srgbClr val="FFFF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761" y="2810351"/>
            <a:ext cx="278725" cy="34837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2502" y="3500676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Reduced Stress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32502" y="3947160"/>
            <a:ext cx="6061234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Proactive, empathetic, and tailored communications minimise anxiety during challenging financial periods.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22590" y="5028248"/>
            <a:ext cx="6489383" cy="2361009"/>
          </a:xfrm>
          <a:prstGeom prst="roundRect">
            <a:avLst>
              <a:gd name="adj" fmla="val 367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36665" y="5242322"/>
            <a:ext cx="619363" cy="619363"/>
          </a:xfrm>
          <a:prstGeom prst="roundRect">
            <a:avLst>
              <a:gd name="adj" fmla="val 14762079"/>
            </a:avLst>
          </a:prstGeom>
          <a:solidFill>
            <a:srgbClr val="FFFFF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24" y="5377815"/>
            <a:ext cx="278725" cy="34837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36665" y="6068139"/>
            <a:ext cx="273415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Greater Transparency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36665" y="6514624"/>
            <a:ext cx="6061234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Clear explanations on why actions were taken build trust and understanding.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18427" y="5028248"/>
            <a:ext cx="6489383" cy="2361009"/>
          </a:xfrm>
          <a:prstGeom prst="roundRect">
            <a:avLst>
              <a:gd name="adj" fmla="val 367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32502" y="5242322"/>
            <a:ext cx="619363" cy="619363"/>
          </a:xfrm>
          <a:prstGeom prst="roundRect">
            <a:avLst>
              <a:gd name="adj" fmla="val 14762079"/>
            </a:avLst>
          </a:prstGeom>
          <a:solidFill>
            <a:srgbClr val="FFFFF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61" y="5377815"/>
            <a:ext cx="278725" cy="34837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2502" y="6068139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Improved Trust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32502" y="6514624"/>
            <a:ext cx="6061234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Demonstrates Geldium’s commitment to fairness and responsible debt collection practices.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1396"/>
            <a:ext cx="7134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Security and Data Privacy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538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adhere to the highest standards of data security and privacy, employing robust encryption and compliance protocols to protect sensitive customer information.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980730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60" y="2980730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10" y="2980730"/>
            <a:ext cx="4221599" cy="27218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58485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End-to-End Encryption: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All customer data is encrypted in transit and at rest, ensuring confidentiality.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93790" y="6290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Access Controls: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Strict role-based access controls limit data visibility to authorised personnel only.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93790" y="67329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Regular Audits: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Independent security audits and penetration tests are conducted regularly.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71751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Regulatory Compliance: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Adherence to global data privacy regulations like GDPR and CCPA.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2025-08-08T12:27:58Z</dcterms:created>
  <dcterms:modified xsi:type="dcterms:W3CDTF">2025-08-08T12:27:58Z</dcterms:modified>
</cp:coreProperties>
</file>